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71" r:id="rId6"/>
    <p:sldId id="272" r:id="rId7"/>
    <p:sldId id="261" r:id="rId8"/>
    <p:sldId id="263" r:id="rId9"/>
    <p:sldId id="264" r:id="rId10"/>
    <p:sldId id="265" r:id="rId11"/>
    <p:sldId id="267" r:id="rId12"/>
    <p:sldId id="270" r:id="rId13"/>
    <p:sldId id="266" r:id="rId14"/>
    <p:sldId id="268" r:id="rId15"/>
    <p:sldId id="273" r:id="rId16"/>
    <p:sldId id="262" r:id="rId17"/>
    <p:sldId id="26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5407" autoAdjust="0"/>
  </p:normalViewPr>
  <p:slideViewPr>
    <p:cSldViewPr snapToGrid="0">
      <p:cViewPr varScale="1">
        <p:scale>
          <a:sx n="72" d="100"/>
          <a:sy n="72" d="100"/>
        </p:scale>
        <p:origin x="72" y="3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0792717-C2BC-4CBD-AFA3-FBBE844190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5DBEC9-3151-4D50-A438-240988B6E3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4C893-FDD7-4BDB-B78A-7A5B36BBC42F}" type="datetimeFigureOut">
              <a:rPr lang="fr-FR" smtClean="0"/>
              <a:t>30/04/2021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056552-C2F5-4ACD-94AE-87B6B5AFF9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FC9064-D52C-49D2-92F1-A63A3A5D3E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0FBC-651B-4113-89DA-07796BD26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68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37130-785C-4679-81D5-E950D6388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725996-55EB-4606-9A81-0D2B77415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C67EEE-C697-42C9-9BF4-E6149C0E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EE06-CA2E-4341-8AB5-55E5CCEAA361}" type="datetimeFigureOut">
              <a:rPr lang="fr-FR" smtClean="0"/>
              <a:t>30/04/2021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EE2716-C06F-4E26-97E1-FFAC7762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4C8BF1-28B5-4792-999A-BA153A7D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CD1C-9C23-45F6-83D9-2E2847828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87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A9066-BB25-4474-B7B3-319C3395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03D320-C8DE-44FA-B32C-35F875819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8BB9CE-DEC7-4179-B786-0EB51E42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EE06-CA2E-4341-8AB5-55E5CCEAA361}" type="datetimeFigureOut">
              <a:rPr lang="fr-FR" smtClean="0"/>
              <a:t>30/04/2021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9061E1-9085-4414-B74E-0F09037B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1F1DB0-976F-4132-B30C-40AA06F8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CD1C-9C23-45F6-83D9-2E2847828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02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D425511-2C9B-493D-BB0E-CCB18E6C7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7854FB-E00B-4EB3-82A3-A2B9751F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73B740-E432-4251-8C0D-C39D36EC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EE06-CA2E-4341-8AB5-55E5CCEAA361}" type="datetimeFigureOut">
              <a:rPr lang="fr-FR" smtClean="0"/>
              <a:t>30/04/2021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96607-936D-4657-8D86-9E56D29D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AA4CB7-3C2F-4746-8EB9-9089F55C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CD1C-9C23-45F6-83D9-2E2847828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9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1C786A-69D9-47FD-BCD7-D6AAB183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6F42A-525F-401F-989B-A6A27B9B0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3FEDAF-6600-4CE1-B94F-47B7B47B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EE06-CA2E-4341-8AB5-55E5CCEAA361}" type="datetimeFigureOut">
              <a:rPr lang="fr-FR" smtClean="0"/>
              <a:t>30/04/2021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7727E3-88A2-488E-88DF-795E7E7D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05CE4A-5569-4E59-8433-3B1DF0B6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CD1C-9C23-45F6-83D9-2E2847828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51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62623A-D721-4309-A3C0-5CCF41F7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34E1C1-FB35-4E08-A361-B967080DC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BBAA0C-24E1-4707-94DB-D74D69A8A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EE06-CA2E-4341-8AB5-55E5CCEAA361}" type="datetimeFigureOut">
              <a:rPr lang="fr-FR" smtClean="0"/>
              <a:t>30/04/2021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F510C8-6388-45F3-870B-6298BC74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AB7368-AD7E-49BF-920C-9F2E0F08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CD1C-9C23-45F6-83D9-2E2847828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5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C2840-2935-4333-A439-027E26AE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F10D62-8E9B-434E-B090-FBE0D20D3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02A05D-8DB6-4B29-B778-98865AE8D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F58CEB-DFE0-49A2-88CC-8FD3E791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EE06-CA2E-4341-8AB5-55E5CCEAA361}" type="datetimeFigureOut">
              <a:rPr lang="fr-FR" smtClean="0"/>
              <a:t>30/04/2021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1AEAB2-3E4F-45C7-B3FB-1CFE9BE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18256A-9DAD-4336-873D-949A1702B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CD1C-9C23-45F6-83D9-2E2847828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60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FF0AC-9319-4B98-B9AD-7155691F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7D932D-D2FC-499F-85A6-ABFDE40D1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BFEC99-1A7A-4D29-9508-E6D773E44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596A74-9B14-4102-9405-6A3011336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AF4288-CEEB-4CA4-B577-6F2D68FC4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8BD9B9-05F8-4C8F-B25C-E5DCA8EA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EE06-CA2E-4341-8AB5-55E5CCEAA361}" type="datetimeFigureOut">
              <a:rPr lang="fr-FR" smtClean="0"/>
              <a:t>30/04/2021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DE66548-F98A-46BE-98CC-00397E57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615E36-8C8F-4EED-88CE-50AFD79D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CD1C-9C23-45F6-83D9-2E2847828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38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02189-D1E9-4FB0-A652-30BF50F0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5EEFF0-B2A2-42F3-A7B7-C5F2F2CB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EE06-CA2E-4341-8AB5-55E5CCEAA361}" type="datetimeFigureOut">
              <a:rPr lang="fr-FR" smtClean="0"/>
              <a:t>30/04/2021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36A7B4-28F4-4D60-8BD9-49FFD5B2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054367-2802-466E-A87A-A7BB65AD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CD1C-9C23-45F6-83D9-2E2847828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71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38EA89-C81E-4764-B56B-2D1D703E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EE06-CA2E-4341-8AB5-55E5CCEAA361}" type="datetimeFigureOut">
              <a:rPr lang="fr-FR" smtClean="0"/>
              <a:t>30/04/2021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D3058C-C259-47AA-83D3-CC5D4DB5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D53040-85EC-4A3C-82E0-0B44B217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CD1C-9C23-45F6-83D9-2E2847828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82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F61DE3-AB6B-4F07-BB32-AF894D5C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4CD982-DFBA-4B99-855E-318918E4D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EBC943-8DDD-4A16-B76F-FF9018BF2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283BC7-C6E7-429E-8BAB-F9757C42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EE06-CA2E-4341-8AB5-55E5CCEAA361}" type="datetimeFigureOut">
              <a:rPr lang="fr-FR" smtClean="0"/>
              <a:t>30/04/2021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5C5D0D-0435-4E34-AFA4-B6E11CC3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E45F18-9C86-4F38-B390-121FA304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CD1C-9C23-45F6-83D9-2E2847828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38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1E698-BA30-45BF-B646-3019F991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3C0268-2C47-4830-9E3F-5E509EDAB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037B96-2A3C-4E83-9F13-569612A79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4E5452-D7AB-4B25-8D26-FCA68C48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EE06-CA2E-4341-8AB5-55E5CCEAA361}" type="datetimeFigureOut">
              <a:rPr lang="fr-FR" smtClean="0"/>
              <a:t>30/04/2021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D8BCB9-7230-4D69-AE39-15391224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DADDD6-32AF-4B5C-84AB-0E075E3C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CD1C-9C23-45F6-83D9-2E2847828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36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BE30E0-2426-4454-A48B-BCD12F3B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279CE3-5F38-4CCA-9558-5C8511C4F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21FD4C-B1D0-487A-8C96-95A3E1595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DEE06-CA2E-4341-8AB5-55E5CCEAA361}" type="datetimeFigureOut">
              <a:rPr lang="fr-FR" smtClean="0"/>
              <a:t>30/04/2021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15ADDD-4C9E-4BF5-9496-251CF9ABB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464436-5777-49E9-9A40-F746EAF89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FCD1C-9C23-45F6-83D9-2E2847828F9B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12" descr="Data et datastudio, ETL, transformation de donnees, DTS (Data transformation service), data management et data migration, qualite de donnees">
            <a:extLst>
              <a:ext uri="{FF2B5EF4-FFF2-40B4-BE49-F238E27FC236}">
                <a16:creationId xmlns:a16="http://schemas.microsoft.com/office/drawing/2014/main" id="{AAD06C8B-3DD9-4F93-958A-C93716D0EC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599" y="82080"/>
            <a:ext cx="992160" cy="468000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794B30-84BA-448B-B13C-F9A680FDC7AB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896" y="87313"/>
            <a:ext cx="1500505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9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ntercomm.f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AF3B1-035E-420E-927F-D98C41876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29100"/>
          </a:xfrm>
        </p:spPr>
        <p:txBody>
          <a:bodyPr>
            <a:normAutofit/>
          </a:bodyPr>
          <a:lstStyle/>
          <a:p>
            <a:r>
              <a:rPr lang="fr-FR" sz="3200" dirty="0"/>
              <a:t>DATA présente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0F3719-A0B0-40AF-AC19-B99733FFA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41756"/>
            <a:ext cx="9144000" cy="2916044"/>
          </a:xfrm>
        </p:spPr>
        <p:txBody>
          <a:bodyPr>
            <a:normAutofit/>
          </a:bodyPr>
          <a:lstStyle/>
          <a:p>
            <a:r>
              <a:rPr lang="fr-FR" sz="4800" dirty="0" err="1"/>
              <a:t>Intercomm</a:t>
            </a:r>
            <a:r>
              <a:rPr lang="fr-FR" sz="4800" dirty="0"/>
              <a:t> Voirie </a:t>
            </a:r>
          </a:p>
          <a:p>
            <a:r>
              <a:rPr lang="fr-FR" sz="3200" dirty="0"/>
              <a:t>la solution de suivi des interventions sur la voirie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D5A0EE-6CC2-42F2-B220-A2D816135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92776"/>
            <a:ext cx="1203080" cy="1203080"/>
          </a:xfrm>
          <a:prstGeom prst="rect">
            <a:avLst/>
          </a:prstGeom>
        </p:spPr>
      </p:pic>
      <p:sp>
        <p:nvSpPr>
          <p:cNvPr id="4" name="Phylactère : pensées 3">
            <a:extLst>
              <a:ext uri="{FF2B5EF4-FFF2-40B4-BE49-F238E27FC236}">
                <a16:creationId xmlns:a16="http://schemas.microsoft.com/office/drawing/2014/main" id="{72DD88B8-1A1C-401E-9026-6399E1042AB1}"/>
              </a:ext>
            </a:extLst>
          </p:cNvPr>
          <p:cNvSpPr/>
          <p:nvPr/>
        </p:nvSpPr>
        <p:spPr>
          <a:xfrm>
            <a:off x="7431602" y="4373218"/>
            <a:ext cx="3461685" cy="1362420"/>
          </a:xfrm>
          <a:prstGeom prst="cloudCallout">
            <a:avLst>
              <a:gd name="adj1" fmla="val 47692"/>
              <a:gd name="adj2" fmla="val 5860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DATA une société du Val de Marne</a:t>
            </a:r>
          </a:p>
        </p:txBody>
      </p:sp>
    </p:spTree>
    <p:extLst>
      <p:ext uri="{BB962C8B-B14F-4D97-AF65-F5344CB8AC3E}">
        <p14:creationId xmlns:p14="http://schemas.microsoft.com/office/powerpoint/2010/main" val="1448157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A47E1-A5CC-4113-8C4A-48E15DD6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demandeur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E9A6F-14E0-4234-B9EC-8AE217A1C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3.   Je saisie ma demande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EC344E-7D92-480E-8DAD-6AAB94625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160" y="2433047"/>
            <a:ext cx="4850294" cy="4059828"/>
          </a:xfrm>
          <a:prstGeom prst="rect">
            <a:avLst/>
          </a:prstGeom>
        </p:spPr>
      </p:pic>
      <p:sp>
        <p:nvSpPr>
          <p:cNvPr id="8" name="Phylactère : pensées 7">
            <a:extLst>
              <a:ext uri="{FF2B5EF4-FFF2-40B4-BE49-F238E27FC236}">
                <a16:creationId xmlns:a16="http://schemas.microsoft.com/office/drawing/2014/main" id="{6ECB5564-ADD2-4E1D-8EC0-E61C05239D12}"/>
              </a:ext>
            </a:extLst>
          </p:cNvPr>
          <p:cNvSpPr/>
          <p:nvPr/>
        </p:nvSpPr>
        <p:spPr>
          <a:xfrm>
            <a:off x="4055834" y="3429000"/>
            <a:ext cx="2372139" cy="332121"/>
          </a:xfrm>
          <a:prstGeom prst="cloudCallout">
            <a:avLst>
              <a:gd name="adj1" fmla="val -32565"/>
              <a:gd name="adj2" fmla="val 9043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1. Objet</a:t>
            </a:r>
          </a:p>
        </p:txBody>
      </p:sp>
      <p:sp>
        <p:nvSpPr>
          <p:cNvPr id="11" name="Phylactère : pensées 10">
            <a:extLst>
              <a:ext uri="{FF2B5EF4-FFF2-40B4-BE49-F238E27FC236}">
                <a16:creationId xmlns:a16="http://schemas.microsoft.com/office/drawing/2014/main" id="{90B8ACB5-4DBE-400E-9C1F-4CAB6E3A8866}"/>
              </a:ext>
            </a:extLst>
          </p:cNvPr>
          <p:cNvSpPr/>
          <p:nvPr/>
        </p:nvSpPr>
        <p:spPr>
          <a:xfrm>
            <a:off x="5383918" y="3814049"/>
            <a:ext cx="2372139" cy="332121"/>
          </a:xfrm>
          <a:prstGeom prst="cloudCallout">
            <a:avLst>
              <a:gd name="adj1" fmla="val -65526"/>
              <a:gd name="adj2" fmla="val 9841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2. Description</a:t>
            </a:r>
          </a:p>
        </p:txBody>
      </p:sp>
      <p:sp>
        <p:nvSpPr>
          <p:cNvPr id="12" name="Phylactère : pensées 11">
            <a:extLst>
              <a:ext uri="{FF2B5EF4-FFF2-40B4-BE49-F238E27FC236}">
                <a16:creationId xmlns:a16="http://schemas.microsoft.com/office/drawing/2014/main" id="{1E06504C-B452-437B-9BA4-55D892865C18}"/>
              </a:ext>
            </a:extLst>
          </p:cNvPr>
          <p:cNvSpPr/>
          <p:nvPr/>
        </p:nvSpPr>
        <p:spPr>
          <a:xfrm>
            <a:off x="5000276" y="5583484"/>
            <a:ext cx="4850294" cy="332121"/>
          </a:xfrm>
          <a:prstGeom prst="cloudCallout">
            <a:avLst>
              <a:gd name="adj1" fmla="val -65526"/>
              <a:gd name="adj2" fmla="val 9841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3. Adresse (avec aide à la saisie)</a:t>
            </a:r>
          </a:p>
        </p:txBody>
      </p:sp>
      <p:sp>
        <p:nvSpPr>
          <p:cNvPr id="13" name="Phylactère : pensées 12">
            <a:extLst>
              <a:ext uri="{FF2B5EF4-FFF2-40B4-BE49-F238E27FC236}">
                <a16:creationId xmlns:a16="http://schemas.microsoft.com/office/drawing/2014/main" id="{95AE51B1-1FC9-4971-B088-A98A4F7A787E}"/>
              </a:ext>
            </a:extLst>
          </p:cNvPr>
          <p:cNvSpPr/>
          <p:nvPr/>
        </p:nvSpPr>
        <p:spPr>
          <a:xfrm flipH="1">
            <a:off x="368975" y="2433047"/>
            <a:ext cx="3686859" cy="332121"/>
          </a:xfrm>
          <a:prstGeom prst="cloudCallout">
            <a:avLst>
              <a:gd name="adj1" fmla="val 1761"/>
              <a:gd name="adj2" fmla="val 32186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4. Ajouts de photos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3E3B2-142B-46C9-AB70-E8A2B6E25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276" y="6526470"/>
            <a:ext cx="1323975" cy="31432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4611C6C-0F6F-467B-948A-CD0C689FD348}"/>
              </a:ext>
            </a:extLst>
          </p:cNvPr>
          <p:cNvSpPr txBox="1"/>
          <p:nvPr/>
        </p:nvSpPr>
        <p:spPr>
          <a:xfrm>
            <a:off x="8680174" y="2433047"/>
            <a:ext cx="267362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La saisie de la demande est rapide : 3 champs et les photos</a:t>
            </a:r>
          </a:p>
        </p:txBody>
      </p:sp>
      <p:sp>
        <p:nvSpPr>
          <p:cNvPr id="16" name="Phylactère : pensées 15">
            <a:extLst>
              <a:ext uri="{FF2B5EF4-FFF2-40B4-BE49-F238E27FC236}">
                <a16:creationId xmlns:a16="http://schemas.microsoft.com/office/drawing/2014/main" id="{E5A06FA5-D1B2-4F3F-8E71-650841967D9E}"/>
              </a:ext>
            </a:extLst>
          </p:cNvPr>
          <p:cNvSpPr/>
          <p:nvPr/>
        </p:nvSpPr>
        <p:spPr>
          <a:xfrm>
            <a:off x="8279683" y="4038120"/>
            <a:ext cx="3909058" cy="728550"/>
          </a:xfrm>
          <a:prstGeom prst="cloudCallout">
            <a:avLst>
              <a:gd name="adj1" fmla="val -101123"/>
              <a:gd name="adj2" fmla="val -13805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+ Changer la priorité de Courant à Urgent</a:t>
            </a:r>
          </a:p>
        </p:txBody>
      </p:sp>
    </p:spTree>
    <p:extLst>
      <p:ext uri="{BB962C8B-B14F-4D97-AF65-F5344CB8AC3E}">
        <p14:creationId xmlns:p14="http://schemas.microsoft.com/office/powerpoint/2010/main" val="352969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97AFF09-B67F-4C81-9331-10097F6B7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3303" y="189428"/>
            <a:ext cx="5883966" cy="6479144"/>
          </a:xfrm>
        </p:spPr>
      </p:pic>
      <p:sp>
        <p:nvSpPr>
          <p:cNvPr id="6" name="Phylactère : pensées 5">
            <a:extLst>
              <a:ext uri="{FF2B5EF4-FFF2-40B4-BE49-F238E27FC236}">
                <a16:creationId xmlns:a16="http://schemas.microsoft.com/office/drawing/2014/main" id="{B04260C8-3A19-4106-A484-4B331A9D6F31}"/>
              </a:ext>
            </a:extLst>
          </p:cNvPr>
          <p:cNvSpPr/>
          <p:nvPr/>
        </p:nvSpPr>
        <p:spPr>
          <a:xfrm>
            <a:off x="1404731" y="1755594"/>
            <a:ext cx="3737782" cy="709310"/>
          </a:xfrm>
          <a:prstGeom prst="cloudCallout">
            <a:avLst>
              <a:gd name="adj1" fmla="val 97248"/>
              <a:gd name="adj2" fmla="val 4641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1. Description de l’intervention</a:t>
            </a:r>
          </a:p>
        </p:txBody>
      </p:sp>
      <p:sp>
        <p:nvSpPr>
          <p:cNvPr id="7" name="Phylactère : pensées 6">
            <a:extLst>
              <a:ext uri="{FF2B5EF4-FFF2-40B4-BE49-F238E27FC236}">
                <a16:creationId xmlns:a16="http://schemas.microsoft.com/office/drawing/2014/main" id="{EA2E675E-2038-4269-900F-804AA98B676D}"/>
              </a:ext>
            </a:extLst>
          </p:cNvPr>
          <p:cNvSpPr/>
          <p:nvPr/>
        </p:nvSpPr>
        <p:spPr>
          <a:xfrm>
            <a:off x="1074748" y="3148794"/>
            <a:ext cx="3737782" cy="1144909"/>
          </a:xfrm>
          <a:prstGeom prst="cloudCallout">
            <a:avLst>
              <a:gd name="adj1" fmla="val 95121"/>
              <a:gd name="adj2" fmla="val 822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2. Sélection des ressources  utilisées dans le Stock</a:t>
            </a:r>
          </a:p>
        </p:txBody>
      </p:sp>
      <p:sp>
        <p:nvSpPr>
          <p:cNvPr id="8" name="Phylactère : pensées 7">
            <a:extLst>
              <a:ext uri="{FF2B5EF4-FFF2-40B4-BE49-F238E27FC236}">
                <a16:creationId xmlns:a16="http://schemas.microsoft.com/office/drawing/2014/main" id="{5E6288C1-A418-40CA-B3BA-BE0BA58717F0}"/>
              </a:ext>
            </a:extLst>
          </p:cNvPr>
          <p:cNvSpPr/>
          <p:nvPr/>
        </p:nvSpPr>
        <p:spPr>
          <a:xfrm>
            <a:off x="838200" y="4600273"/>
            <a:ext cx="3737782" cy="1144909"/>
          </a:xfrm>
          <a:prstGeom prst="cloudCallout">
            <a:avLst>
              <a:gd name="adj1" fmla="val 95121"/>
              <a:gd name="adj2" fmla="val 822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3. Sélection du Personnel intervenu et des véhicules</a:t>
            </a:r>
          </a:p>
        </p:txBody>
      </p:sp>
      <p:sp>
        <p:nvSpPr>
          <p:cNvPr id="9" name="Phylactère : pensées 8">
            <a:extLst>
              <a:ext uri="{FF2B5EF4-FFF2-40B4-BE49-F238E27FC236}">
                <a16:creationId xmlns:a16="http://schemas.microsoft.com/office/drawing/2014/main" id="{D0D8B947-06D0-428B-81FC-DE6A5CF14F8F}"/>
              </a:ext>
            </a:extLst>
          </p:cNvPr>
          <p:cNvSpPr/>
          <p:nvPr/>
        </p:nvSpPr>
        <p:spPr>
          <a:xfrm flipH="1">
            <a:off x="941463" y="6051752"/>
            <a:ext cx="3686859" cy="332121"/>
          </a:xfrm>
          <a:prstGeom prst="cloudCallout">
            <a:avLst>
              <a:gd name="adj1" fmla="val -70487"/>
              <a:gd name="adj2" fmla="val -17291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4. Ajouts de photos</a:t>
            </a:r>
          </a:p>
        </p:txBody>
      </p:sp>
      <p:sp>
        <p:nvSpPr>
          <p:cNvPr id="10" name="Phylactère : pensées 9">
            <a:extLst>
              <a:ext uri="{FF2B5EF4-FFF2-40B4-BE49-F238E27FC236}">
                <a16:creationId xmlns:a16="http://schemas.microsoft.com/office/drawing/2014/main" id="{409AE123-6BA7-4D16-9020-9D4862040EA3}"/>
              </a:ext>
            </a:extLst>
          </p:cNvPr>
          <p:cNvSpPr/>
          <p:nvPr/>
        </p:nvSpPr>
        <p:spPr>
          <a:xfrm>
            <a:off x="8746434" y="1998283"/>
            <a:ext cx="2941983" cy="933242"/>
          </a:xfrm>
          <a:prstGeom prst="cloudCallout">
            <a:avLst>
              <a:gd name="adj1" fmla="val -47559"/>
              <a:gd name="adj2" fmla="val -634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Etat d’avancement et date de clôture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2DB467-6362-46C3-A1C7-07C07D90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intervenant</a:t>
            </a:r>
          </a:p>
        </p:txBody>
      </p:sp>
    </p:spTree>
    <p:extLst>
      <p:ext uri="{BB962C8B-B14F-4D97-AF65-F5344CB8AC3E}">
        <p14:creationId xmlns:p14="http://schemas.microsoft.com/office/powerpoint/2010/main" val="25101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54544E-E0D9-438E-B02E-659E1531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de l’intervention sur le terrain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3FE3482-5155-4761-BAA1-3142DC224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2" y="1313406"/>
            <a:ext cx="7022402" cy="538501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A276CB-0599-4856-BE8B-1DE11F377B1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57" y="2327032"/>
            <a:ext cx="5274366" cy="3273226"/>
          </a:xfrm>
          <a:prstGeom prst="rect">
            <a:avLst/>
          </a:prstGeom>
        </p:spPr>
      </p:pic>
      <p:sp>
        <p:nvSpPr>
          <p:cNvPr id="8" name="Phylactère : pensées 7">
            <a:extLst>
              <a:ext uri="{FF2B5EF4-FFF2-40B4-BE49-F238E27FC236}">
                <a16:creationId xmlns:a16="http://schemas.microsoft.com/office/drawing/2014/main" id="{321FF8BE-BE4F-471D-B38E-CFD77B6705D8}"/>
              </a:ext>
            </a:extLst>
          </p:cNvPr>
          <p:cNvSpPr/>
          <p:nvPr/>
        </p:nvSpPr>
        <p:spPr>
          <a:xfrm>
            <a:off x="7715167" y="1810197"/>
            <a:ext cx="4148265" cy="1469929"/>
          </a:xfrm>
          <a:prstGeom prst="cloudCallout">
            <a:avLst>
              <a:gd name="adj1" fmla="val -81443"/>
              <a:gd name="adj2" fmla="val 1505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Tablettes  de chantier durcies, résistantes aux chocs et à l’eau</a:t>
            </a:r>
          </a:p>
          <a:p>
            <a:pPr algn="ctr"/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Phylactère : pensées 8">
            <a:extLst>
              <a:ext uri="{FF2B5EF4-FFF2-40B4-BE49-F238E27FC236}">
                <a16:creationId xmlns:a16="http://schemas.microsoft.com/office/drawing/2014/main" id="{AE990281-A90A-4224-8896-EBF74FC24F6F}"/>
              </a:ext>
            </a:extLst>
          </p:cNvPr>
          <p:cNvSpPr/>
          <p:nvPr/>
        </p:nvSpPr>
        <p:spPr>
          <a:xfrm>
            <a:off x="7545290" y="3429001"/>
            <a:ext cx="4148265" cy="1779103"/>
          </a:xfrm>
          <a:prstGeom prst="cloudCallout">
            <a:avLst>
              <a:gd name="adj1" fmla="val -81443"/>
              <a:gd name="adj2" fmla="val 1505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Intervention gérée directement depuis le terrain avec prise de photos</a:t>
            </a:r>
          </a:p>
          <a:p>
            <a:pPr algn="ctr"/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Phylactère : pensées 9">
            <a:extLst>
              <a:ext uri="{FF2B5EF4-FFF2-40B4-BE49-F238E27FC236}">
                <a16:creationId xmlns:a16="http://schemas.microsoft.com/office/drawing/2014/main" id="{CDC144E2-522C-4F43-B06D-9C0DA2496AD2}"/>
              </a:ext>
            </a:extLst>
          </p:cNvPr>
          <p:cNvSpPr/>
          <p:nvPr/>
        </p:nvSpPr>
        <p:spPr>
          <a:xfrm>
            <a:off x="6599584" y="5356979"/>
            <a:ext cx="4490830" cy="1122481"/>
          </a:xfrm>
          <a:prstGeom prst="cloudCallout">
            <a:avLst>
              <a:gd name="adj1" fmla="val -47559"/>
              <a:gd name="adj2" fmla="val -634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L’état d’avancement de l’intervention est disponible en temps réel via la 4G</a:t>
            </a:r>
          </a:p>
        </p:txBody>
      </p:sp>
    </p:spTree>
    <p:extLst>
      <p:ext uri="{BB962C8B-B14F-4D97-AF65-F5344CB8AC3E}">
        <p14:creationId xmlns:p14="http://schemas.microsoft.com/office/powerpoint/2010/main" val="168192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754AA-179E-445E-8F36-D72AC0838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Gestionnaire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D13616-A04B-4359-AC19-3C2BB641D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0931740-DA84-4DC8-B0C1-36D78C75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1" y="1690688"/>
            <a:ext cx="6599582" cy="4357224"/>
          </a:xfrm>
          <a:prstGeom prst="rect">
            <a:avLst/>
          </a:prstGeom>
        </p:spPr>
      </p:pic>
      <p:sp>
        <p:nvSpPr>
          <p:cNvPr id="9" name="Phylactère : pensées 8">
            <a:extLst>
              <a:ext uri="{FF2B5EF4-FFF2-40B4-BE49-F238E27FC236}">
                <a16:creationId xmlns:a16="http://schemas.microsoft.com/office/drawing/2014/main" id="{95455E2B-BC95-4F6C-ACF2-0E4C9EFCA89F}"/>
              </a:ext>
            </a:extLst>
          </p:cNvPr>
          <p:cNvSpPr/>
          <p:nvPr/>
        </p:nvSpPr>
        <p:spPr>
          <a:xfrm>
            <a:off x="5685183" y="2306940"/>
            <a:ext cx="3737782" cy="1469929"/>
          </a:xfrm>
          <a:prstGeom prst="cloudCallout">
            <a:avLst>
              <a:gd name="adj1" fmla="val -81443"/>
              <a:gd name="adj2" fmla="val 1505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1. Accès à l’ensemble des tableaux d’interventions</a:t>
            </a:r>
          </a:p>
        </p:txBody>
      </p:sp>
      <p:sp>
        <p:nvSpPr>
          <p:cNvPr id="10" name="Phylactère : pensées 9">
            <a:extLst>
              <a:ext uri="{FF2B5EF4-FFF2-40B4-BE49-F238E27FC236}">
                <a16:creationId xmlns:a16="http://schemas.microsoft.com/office/drawing/2014/main" id="{CAE0A133-84E1-463C-A972-CB08B94E7482}"/>
              </a:ext>
            </a:extLst>
          </p:cNvPr>
          <p:cNvSpPr/>
          <p:nvPr/>
        </p:nvSpPr>
        <p:spPr>
          <a:xfrm>
            <a:off x="5685183" y="4036595"/>
            <a:ext cx="3737782" cy="1469929"/>
          </a:xfrm>
          <a:prstGeom prst="cloudCallout">
            <a:avLst>
              <a:gd name="adj1" fmla="val -77898"/>
              <a:gd name="adj2" fmla="val -1198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Accès aux Stocks</a:t>
            </a:r>
          </a:p>
        </p:txBody>
      </p:sp>
    </p:spTree>
    <p:extLst>
      <p:ext uri="{BB962C8B-B14F-4D97-AF65-F5344CB8AC3E}">
        <p14:creationId xmlns:p14="http://schemas.microsoft.com/office/powerpoint/2010/main" val="2205377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06CA6D-0144-4CC7-A745-88BECF77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Suivi des Stocks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6DE8E8-B288-4F20-887E-3B3442EF9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08F9EF-417B-4358-82CF-84C689377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34" y="1435141"/>
            <a:ext cx="10760766" cy="5057734"/>
          </a:xfrm>
          <a:prstGeom prst="rect">
            <a:avLst/>
          </a:prstGeom>
        </p:spPr>
      </p:pic>
      <p:sp>
        <p:nvSpPr>
          <p:cNvPr id="6" name="Phylactère : pensées 5">
            <a:extLst>
              <a:ext uri="{FF2B5EF4-FFF2-40B4-BE49-F238E27FC236}">
                <a16:creationId xmlns:a16="http://schemas.microsoft.com/office/drawing/2014/main" id="{0A17526A-DFAB-4F8E-8F7E-E7D311B960D9}"/>
              </a:ext>
            </a:extLst>
          </p:cNvPr>
          <p:cNvSpPr/>
          <p:nvPr/>
        </p:nvSpPr>
        <p:spPr>
          <a:xfrm>
            <a:off x="3363184" y="1422860"/>
            <a:ext cx="2372139" cy="664243"/>
          </a:xfrm>
          <a:prstGeom prst="cloudCallout">
            <a:avLst>
              <a:gd name="adj1" fmla="val -13012"/>
              <a:gd name="adj2" fmla="val 9641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Filtres et tris</a:t>
            </a:r>
          </a:p>
        </p:txBody>
      </p:sp>
      <p:sp>
        <p:nvSpPr>
          <p:cNvPr id="7" name="Phylactère : pensées 6">
            <a:extLst>
              <a:ext uri="{FF2B5EF4-FFF2-40B4-BE49-F238E27FC236}">
                <a16:creationId xmlns:a16="http://schemas.microsoft.com/office/drawing/2014/main" id="{B51E725D-E5B7-49F2-831C-DCC71ED3D838}"/>
              </a:ext>
            </a:extLst>
          </p:cNvPr>
          <p:cNvSpPr/>
          <p:nvPr/>
        </p:nvSpPr>
        <p:spPr>
          <a:xfrm>
            <a:off x="6875232" y="49213"/>
            <a:ext cx="2770150" cy="1499843"/>
          </a:xfrm>
          <a:prstGeom prst="cloudCallout">
            <a:avLst>
              <a:gd name="adj1" fmla="val 72681"/>
              <a:gd name="adj2" fmla="val 858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Stock disponible et seuil minimum</a:t>
            </a:r>
          </a:p>
        </p:txBody>
      </p:sp>
      <p:sp>
        <p:nvSpPr>
          <p:cNvPr id="8" name="Phylactère : pensées 7">
            <a:extLst>
              <a:ext uri="{FF2B5EF4-FFF2-40B4-BE49-F238E27FC236}">
                <a16:creationId xmlns:a16="http://schemas.microsoft.com/office/drawing/2014/main" id="{1585C916-B77B-412F-8E23-860A02189711}"/>
              </a:ext>
            </a:extLst>
          </p:cNvPr>
          <p:cNvSpPr/>
          <p:nvPr/>
        </p:nvSpPr>
        <p:spPr>
          <a:xfrm>
            <a:off x="5340627" y="5764696"/>
            <a:ext cx="3816626" cy="1013825"/>
          </a:xfrm>
          <a:prstGeom prst="cloudCallout">
            <a:avLst>
              <a:gd name="adj1" fmla="val -47559"/>
              <a:gd name="adj2" fmla="val -634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Possibilité d’exporter une sélection pour passer commande</a:t>
            </a:r>
          </a:p>
        </p:txBody>
      </p:sp>
    </p:spTree>
    <p:extLst>
      <p:ext uri="{BB962C8B-B14F-4D97-AF65-F5344CB8AC3E}">
        <p14:creationId xmlns:p14="http://schemas.microsoft.com/office/powerpoint/2010/main" val="1757264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D0E2E-927A-41EC-9CBF-CDCF6A54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 décisionnelle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07620E-B267-4B4B-95DC-7CF6C656FC3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25896"/>
            <a:ext cx="9621079" cy="4115118"/>
          </a:xfrm>
          <a:prstGeom prst="rect">
            <a:avLst/>
          </a:prstGeom>
          <a:scene3d>
            <a:camera prst="orthographicFront">
              <a:rot lat="2700000" lon="240000" rev="0"/>
            </a:camera>
            <a:lightRig rig="threePt" dir="t"/>
          </a:scene3d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7D9390F-561A-4128-AD86-7ABC53223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0180" y="5694202"/>
            <a:ext cx="609739" cy="609739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04698EB0-5E2C-47B9-886B-03D5E158E379}"/>
              </a:ext>
            </a:extLst>
          </p:cNvPr>
          <p:cNvSpPr txBox="1"/>
          <p:nvPr/>
        </p:nvSpPr>
        <p:spPr>
          <a:xfrm>
            <a:off x="8574157" y="3562543"/>
            <a:ext cx="2319129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Les décisionnaires disposent de données fiables permettant de construire les </a:t>
            </a:r>
            <a:r>
              <a:rPr lang="fr-FR" sz="1400"/>
              <a:t>rapports décisionnels </a:t>
            </a:r>
            <a:r>
              <a:rPr lang="fr-FR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Optimisation des achats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Optimisation des RH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Amélioration de l’entretien de la voirie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447D1B-0F6A-4B2D-854D-81AC32776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927" y="1690688"/>
            <a:ext cx="56673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6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7A7ED-6785-44A6-A9AC-890F6434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Bénéfice pour le service intercommunal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0738E-EC04-4F1D-B824-061B385BC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information centralisée et accessible immédiatement</a:t>
            </a:r>
          </a:p>
          <a:p>
            <a:r>
              <a:rPr lang="fr-FR" dirty="0"/>
              <a:t>Rapidité et traçabilité de l’enregistrement des demandes par les référents des villes et l’EPT</a:t>
            </a:r>
          </a:p>
          <a:p>
            <a:r>
              <a:rPr lang="fr-FR" dirty="0"/>
              <a:t>Suivi quotidien des interventions et de la consommation des ressources utilisées</a:t>
            </a:r>
          </a:p>
          <a:p>
            <a:r>
              <a:rPr lang="fr-FR" dirty="0"/>
              <a:t>Extraction des ressources à commander</a:t>
            </a:r>
          </a:p>
          <a:p>
            <a:r>
              <a:rPr lang="fr-FR" dirty="0"/>
              <a:t>Production d’information de pilotage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DD31CD-F399-4455-BAC2-59B14DC7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636" y="3847636"/>
            <a:ext cx="37052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7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99479-784A-47C5-A734-8B2B4C6B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842902-4B87-46FE-984D-3B6980E66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Phylactère : pensées 3">
            <a:extLst>
              <a:ext uri="{FF2B5EF4-FFF2-40B4-BE49-F238E27FC236}">
                <a16:creationId xmlns:a16="http://schemas.microsoft.com/office/drawing/2014/main" id="{4A6400AF-9641-45C4-AE74-6EA714FBB286}"/>
              </a:ext>
            </a:extLst>
          </p:cNvPr>
          <p:cNvSpPr/>
          <p:nvPr/>
        </p:nvSpPr>
        <p:spPr>
          <a:xfrm>
            <a:off x="4134679" y="2714194"/>
            <a:ext cx="4267199" cy="2574199"/>
          </a:xfrm>
          <a:prstGeom prst="cloudCallout">
            <a:avLst>
              <a:gd name="adj1" fmla="val -65344"/>
              <a:gd name="adj2" fmla="val 231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accent6">
                    <a:lumMod val="50000"/>
                  </a:schemeClr>
                </a:solidFill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5694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9C9538F-804B-49CC-8253-7B0E21269DB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40" y="3053618"/>
            <a:ext cx="9621079" cy="4115118"/>
          </a:xfrm>
          <a:prstGeom prst="rect">
            <a:avLst/>
          </a:prstGeom>
          <a:scene3d>
            <a:camera prst="orthographicFront">
              <a:rot lat="2700000" lon="240000" rev="0"/>
            </a:camera>
            <a:lightRig rig="threePt" dir="t"/>
          </a:scene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78885B-83B0-46D1-AD73-A941AAF0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C7BF52-710F-497B-8861-804922F9D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L’EPT Grand-Orly Seine Bièvre souhaite améliorer la gestion des interventions sur la voirie ainsi que le suivi du stock des ressources utilisées.</a:t>
            </a:r>
          </a:p>
          <a:p>
            <a:r>
              <a:rPr lang="fr-FR" dirty="0"/>
              <a:t>Le territoire concerné est </a:t>
            </a:r>
          </a:p>
          <a:p>
            <a:pPr lvl="1"/>
            <a:r>
              <a:rPr lang="fr-FR" dirty="0"/>
              <a:t>Unité 1 – Villejuif (Arcueil, Gentilly, Le Kremlin-Bicêtre, Villejuif) et </a:t>
            </a:r>
          </a:p>
          <a:p>
            <a:pPr lvl="1"/>
            <a:r>
              <a:rPr lang="fr-FR" dirty="0"/>
              <a:t>Unité 2 – Fresnes (Cachan, L'Haÿ-Les-Roses, Fresnes).</a:t>
            </a:r>
          </a:p>
        </p:txBody>
      </p:sp>
    </p:spTree>
    <p:extLst>
      <p:ext uri="{BB962C8B-B14F-4D97-AF65-F5344CB8AC3E}">
        <p14:creationId xmlns:p14="http://schemas.microsoft.com/office/powerpoint/2010/main" val="32482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4AA9EA1B-59CD-451E-B36C-E6070EF3DF12}"/>
              </a:ext>
            </a:extLst>
          </p:cNvPr>
          <p:cNvGrpSpPr/>
          <p:nvPr/>
        </p:nvGrpSpPr>
        <p:grpSpPr>
          <a:xfrm>
            <a:off x="8054131" y="1536264"/>
            <a:ext cx="3600000" cy="5240688"/>
            <a:chOff x="7099972" y="1536264"/>
            <a:chExt cx="3600000" cy="524068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C10728E-F858-442B-84E8-51264DE4D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9972" y="3825423"/>
              <a:ext cx="3600000" cy="2951529"/>
            </a:xfrm>
            <a:prstGeom prst="rect">
              <a:avLst/>
            </a:prstGeom>
            <a:scene3d>
              <a:camera prst="isometricBottomDown"/>
              <a:lightRig rig="threePt" dir="t"/>
            </a:scene3d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E78D7F8-2198-4D64-A6D4-B4C2785F7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9972" y="2608244"/>
              <a:ext cx="3600000" cy="2951528"/>
            </a:xfrm>
            <a:prstGeom prst="rect">
              <a:avLst/>
            </a:prstGeom>
            <a:scene3d>
              <a:camera prst="isometricBottomDown"/>
              <a:lightRig rig="threePt" dir="t"/>
            </a:scene3d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392DBA9-F492-4944-B0E4-CAB49256D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9972" y="1536264"/>
              <a:ext cx="3600000" cy="2289159"/>
            </a:xfrm>
            <a:prstGeom prst="rect">
              <a:avLst/>
            </a:prstGeom>
            <a:scene3d>
              <a:camera prst="isometricBottomDown"/>
              <a:lightRig rig="threePt" dir="t"/>
            </a:scene3d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2496155-61CD-45AA-A5A9-BD63E6F6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Actuellement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1C640E-4630-463D-9E46-7345A326C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demandes d’intervention sont issues :</a:t>
            </a:r>
          </a:p>
          <a:p>
            <a:pPr lvl="1"/>
            <a:r>
              <a:rPr lang="fr-FR" dirty="0"/>
              <a:t>Des référents des villes (qui relayent les signalements),</a:t>
            </a:r>
          </a:p>
          <a:p>
            <a:pPr lvl="1"/>
            <a:r>
              <a:rPr lang="fr-FR" dirty="0"/>
              <a:t>Du Service de la voirie de l’EPT.</a:t>
            </a:r>
          </a:p>
          <a:p>
            <a:pPr lvl="1"/>
            <a:endParaRPr lang="fr-FR" dirty="0"/>
          </a:p>
          <a:p>
            <a:r>
              <a:rPr lang="fr-FR" dirty="0"/>
              <a:t>Mode de communication :</a:t>
            </a:r>
          </a:p>
          <a:p>
            <a:pPr lvl="1"/>
            <a:r>
              <a:rPr lang="fr-FR" dirty="0"/>
              <a:t>Envoie par mail vers une adresse centrale en copie au responsable.</a:t>
            </a:r>
          </a:p>
          <a:p>
            <a:pPr lvl="1"/>
            <a:r>
              <a:rPr lang="fr-FR" dirty="0"/>
              <a:t>Les mails sont alors ressaisis dans une feuille d’intervention ainsi que dans un tableau de suivi des interventions sous Excel.</a:t>
            </a:r>
          </a:p>
        </p:txBody>
      </p:sp>
    </p:spTree>
    <p:extLst>
      <p:ext uri="{BB962C8B-B14F-4D97-AF65-F5344CB8AC3E}">
        <p14:creationId xmlns:p14="http://schemas.microsoft.com/office/powerpoint/2010/main" val="71949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5FB6A-3CC8-4973-889D-CD1337D4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Limites de cette organisation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77ED97B-1322-4FEA-BB16-931B97C8C101}"/>
              </a:ext>
            </a:extLst>
          </p:cNvPr>
          <p:cNvGrpSpPr/>
          <p:nvPr/>
        </p:nvGrpSpPr>
        <p:grpSpPr>
          <a:xfrm>
            <a:off x="8054131" y="1536264"/>
            <a:ext cx="3600000" cy="5240688"/>
            <a:chOff x="7099972" y="1536264"/>
            <a:chExt cx="3600000" cy="524068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2A420B2-90EC-4AF5-8550-4486B4BBE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9972" y="3825423"/>
              <a:ext cx="3600000" cy="2951529"/>
            </a:xfrm>
            <a:prstGeom prst="rect">
              <a:avLst/>
            </a:prstGeom>
            <a:scene3d>
              <a:camera prst="isometricBottomDown"/>
              <a:lightRig rig="threePt" dir="t"/>
            </a:scene3d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CB9F0F2-DED1-4364-9545-25628E66A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9972" y="2608244"/>
              <a:ext cx="3600000" cy="2951528"/>
            </a:xfrm>
            <a:prstGeom prst="rect">
              <a:avLst/>
            </a:prstGeom>
            <a:scene3d>
              <a:camera prst="isometricBottomDown"/>
              <a:lightRig rig="threePt" dir="t"/>
            </a:scene3d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DB30432-A3E4-4B9A-A0AB-5CD797D5E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9972" y="1536264"/>
              <a:ext cx="3600000" cy="2289159"/>
            </a:xfrm>
            <a:prstGeom prst="rect">
              <a:avLst/>
            </a:prstGeom>
            <a:scene3d>
              <a:camera prst="isometricBottomDown"/>
              <a:lightRig rig="threePt" dir="t"/>
            </a:scene3d>
          </p:spPr>
        </p:pic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CB8C8E-E463-4539-9407-470EB816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7127" cy="4351338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Les boîtes mails sont de plus en chargées et deviennent difficiles à gérer</a:t>
            </a:r>
          </a:p>
          <a:p>
            <a:r>
              <a:rPr lang="fr-FR" dirty="0"/>
              <a:t>De plus, cela engendre une surcharge de travail pour la voirie qui doit ressaisir et mettre en forme les demandes,</a:t>
            </a:r>
          </a:p>
          <a:p>
            <a:r>
              <a:rPr lang="fr-FR" dirty="0"/>
              <a:t>Les échanges sur les demandes ne sont pas simples notamment en cas :</a:t>
            </a:r>
          </a:p>
          <a:p>
            <a:pPr lvl="1"/>
            <a:r>
              <a:rPr lang="fr-FR" dirty="0"/>
              <a:t>De besoin de complément d’information,</a:t>
            </a:r>
          </a:p>
          <a:p>
            <a:pPr lvl="1"/>
            <a:r>
              <a:rPr lang="fr-FR" dirty="0"/>
              <a:t>D’erreur dans l’adresse,</a:t>
            </a:r>
          </a:p>
          <a:p>
            <a:pPr lvl="1"/>
            <a:r>
              <a:rPr lang="fr-FR" dirty="0"/>
              <a:t>D’erreur de compétence (ce n’est pas à la voirie de traiter),</a:t>
            </a:r>
          </a:p>
          <a:p>
            <a:r>
              <a:rPr lang="fr-FR" dirty="0"/>
              <a:t>Le suivi n’est pas immédiat</a:t>
            </a:r>
          </a:p>
          <a:p>
            <a:pPr lvl="1"/>
            <a:r>
              <a:rPr lang="fr-FR" dirty="0"/>
              <a:t>Pas de partage de l’information,</a:t>
            </a:r>
          </a:p>
          <a:p>
            <a:pPr lvl="1"/>
            <a:r>
              <a:rPr lang="fr-FR" dirty="0"/>
              <a:t>Difficulté à savoir où en est l’intervention (fait, en attente, en cours, annulée…),</a:t>
            </a:r>
          </a:p>
          <a:p>
            <a:pPr lvl="1"/>
            <a:r>
              <a:rPr lang="fr-FR" dirty="0"/>
              <a:t>Pas de visibilité au niveau des responsables, </a:t>
            </a:r>
          </a:p>
          <a:p>
            <a:pPr lvl="1"/>
            <a:r>
              <a:rPr lang="fr-FR" dirty="0"/>
              <a:t>Pas de visibilité sur la consommation des stocks de ressources (mobilier, signalisation …),</a:t>
            </a:r>
          </a:p>
          <a:p>
            <a:pPr lvl="1"/>
            <a:r>
              <a:rPr lang="fr-FR" dirty="0"/>
              <a:t>Le réapprovisionnement du stock est difficile à anticiper (retard des chantiers).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14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8D3EC-707F-4B70-8AC3-4340DEA1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Intercomm</a:t>
            </a:r>
            <a:r>
              <a:rPr lang="fr-FR" dirty="0"/>
              <a:t> Voirie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D3C498-EC59-48F5-B25B-0E5DDC7AF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Gestion des interventions du service de la voirie</a:t>
            </a:r>
          </a:p>
          <a:p>
            <a:r>
              <a:rPr lang="fr-FR" dirty="0"/>
              <a:t>Connexion web sécurisée</a:t>
            </a:r>
          </a:p>
          <a:p>
            <a:r>
              <a:rPr lang="fr-FR" dirty="0"/>
              <a:t>Enregistrement des demandes</a:t>
            </a:r>
          </a:p>
          <a:p>
            <a:r>
              <a:rPr lang="fr-FR" dirty="0"/>
              <a:t>Suivi des interventions</a:t>
            </a:r>
          </a:p>
          <a:p>
            <a:r>
              <a:rPr lang="fr-FR" dirty="0"/>
              <a:t>Suivi du stock des ressources utilisées :</a:t>
            </a:r>
          </a:p>
          <a:p>
            <a:pPr lvl="1"/>
            <a:r>
              <a:rPr lang="fr-FR" dirty="0"/>
              <a:t>Mobilier urbain</a:t>
            </a:r>
          </a:p>
          <a:p>
            <a:pPr lvl="1"/>
            <a:r>
              <a:rPr lang="fr-FR" dirty="0"/>
              <a:t>Signalisation verticale</a:t>
            </a:r>
          </a:p>
          <a:p>
            <a:pPr lvl="1"/>
            <a:r>
              <a:rPr lang="fr-FR" dirty="0"/>
              <a:t>Signalisation horizontale</a:t>
            </a:r>
          </a:p>
          <a:p>
            <a:r>
              <a:rPr lang="fr-FR" dirty="0"/>
              <a:t>Aide à la commande de ressources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003FD8-79B4-43C7-BD6C-3CEC680E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916" y="3689178"/>
            <a:ext cx="4266910" cy="24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2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DD0E2E-927A-41EC-9CBF-CDCF6A54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Travail collaboratif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07620E-B267-4B4B-95DC-7CF6C656FC3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25896"/>
            <a:ext cx="9621079" cy="4115118"/>
          </a:xfrm>
          <a:prstGeom prst="rect">
            <a:avLst/>
          </a:prstGeom>
          <a:scene3d>
            <a:camera prst="orthographicFront">
              <a:rot lat="2700000" lon="240000" rev="0"/>
            </a:camera>
            <a:lightRig rig="threePt" dir="t"/>
          </a:scene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88F3B1-915C-48FD-8E5F-524C2D86F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644" y="1366645"/>
            <a:ext cx="3006356" cy="342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450BB5-6D41-4028-81F9-F78997400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21" y="4382168"/>
            <a:ext cx="609739" cy="6097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7C43162-0FED-4456-A937-8075473FE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2939" y="5252857"/>
            <a:ext cx="609739" cy="609739"/>
          </a:xfrm>
          <a:prstGeom prst="rect">
            <a:avLst/>
          </a:prstGeom>
        </p:spPr>
      </p:pic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6BCE8426-1768-4DDD-ADA5-A4460DCEBD08}"/>
              </a:ext>
            </a:extLst>
          </p:cNvPr>
          <p:cNvCxnSpPr>
            <a:cxnSpLocks/>
            <a:stCxn id="25" idx="1"/>
            <a:endCxn id="7" idx="3"/>
          </p:cNvCxnSpPr>
          <p:nvPr/>
        </p:nvCxnSpPr>
        <p:spPr>
          <a:xfrm rot="10800000" flipV="1">
            <a:off x="6096001" y="1522221"/>
            <a:ext cx="580701" cy="1558924"/>
          </a:xfrm>
          <a:prstGeom prst="curvedConnector3">
            <a:avLst>
              <a:gd name="adj1" fmla="val 50000"/>
            </a:avLst>
          </a:prstGeom>
          <a:ln w="444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BCF4CC5B-35D8-4B0B-A844-F1C6C3975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6701" y="522975"/>
            <a:ext cx="4677099" cy="1998492"/>
          </a:xfrm>
          <a:prstGeom prst="rect">
            <a:avLst/>
          </a:prstGeom>
        </p:spPr>
      </p:pic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88D67BE7-9DBE-4A60-9A08-A201E0596193}"/>
              </a:ext>
            </a:extLst>
          </p:cNvPr>
          <p:cNvCxnSpPr>
            <a:cxnSpLocks/>
            <a:stCxn id="11" idx="1"/>
            <a:endCxn id="25" idx="2"/>
          </p:cNvCxnSpPr>
          <p:nvPr/>
        </p:nvCxnSpPr>
        <p:spPr>
          <a:xfrm flipV="1">
            <a:off x="8282678" y="2521467"/>
            <a:ext cx="732573" cy="3036260"/>
          </a:xfrm>
          <a:prstGeom prst="curvedConnector2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04698EB0-5E2C-47B9-886B-03D5E158E379}"/>
              </a:ext>
            </a:extLst>
          </p:cNvPr>
          <p:cNvSpPr txBox="1"/>
          <p:nvPr/>
        </p:nvSpPr>
        <p:spPr>
          <a:xfrm>
            <a:off x="9071573" y="3571498"/>
            <a:ext cx="2888974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Les opérateurs consultent le tableau d’intervention et organisent leurs interventions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85A7819-DFFD-4849-ABA5-15CB8C89E33B}"/>
              </a:ext>
            </a:extLst>
          </p:cNvPr>
          <p:cNvSpPr txBox="1"/>
          <p:nvPr/>
        </p:nvSpPr>
        <p:spPr>
          <a:xfrm>
            <a:off x="6386351" y="2779457"/>
            <a:ext cx="239633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Les opérateurs interviennent et complètent la fiche d’intervention et indiquent les ressources consommées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8C0C0C2-6C49-4AE9-919F-91CD0E34D05D}"/>
              </a:ext>
            </a:extLst>
          </p:cNvPr>
          <p:cNvSpPr txBox="1"/>
          <p:nvPr/>
        </p:nvSpPr>
        <p:spPr>
          <a:xfrm>
            <a:off x="9100966" y="4916410"/>
            <a:ext cx="2888974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Suivi de la totalité des interventions</a:t>
            </a:r>
          </a:p>
          <a:p>
            <a:r>
              <a:rPr lang="fr-FR" sz="1400" dirty="0"/>
              <a:t>Gain de temps (moins de bureautique)</a:t>
            </a:r>
          </a:p>
          <a:p>
            <a:r>
              <a:rPr lang="fr-FR" sz="1400" dirty="0"/>
              <a:t>Plus de visites sur le terrain et avec les référents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273E4A48-9A34-4DAB-833B-EFA8DFA48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88091"/>
            <a:ext cx="609739" cy="609739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4AB31D5A-71C6-4242-BA0A-316044DD2B02}"/>
              </a:ext>
            </a:extLst>
          </p:cNvPr>
          <p:cNvSpPr txBox="1"/>
          <p:nvPr/>
        </p:nvSpPr>
        <p:spPr>
          <a:xfrm>
            <a:off x="151163" y="2401947"/>
            <a:ext cx="222259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Les référents saisissent les demandes en ligne</a:t>
            </a:r>
          </a:p>
          <a:p>
            <a:r>
              <a:rPr lang="fr-FR" sz="1400" dirty="0"/>
              <a:t>Suivi de l’avancement des travaux</a:t>
            </a:r>
          </a:p>
        </p:txBody>
      </p: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EDF41C89-A333-49B8-8507-A8111BA961D7}"/>
              </a:ext>
            </a:extLst>
          </p:cNvPr>
          <p:cNvCxnSpPr>
            <a:cxnSpLocks/>
            <a:endCxn id="7" idx="1"/>
          </p:cNvCxnSpPr>
          <p:nvPr/>
        </p:nvCxnSpPr>
        <p:spPr>
          <a:xfrm rot="5400000" flipH="1" flipV="1">
            <a:off x="1913105" y="3205631"/>
            <a:ext cx="1301024" cy="1052053"/>
          </a:xfrm>
          <a:prstGeom prst="curvedConnector2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8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A47E1-A5CC-4113-8C4A-48E15DD6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demandeur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E9A6F-14E0-4234-B9EC-8AE217A1C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1.   Je me connecte sur </a:t>
            </a:r>
            <a:r>
              <a:rPr lang="fr-FR" dirty="0">
                <a:hlinkClick r:id="rId2"/>
              </a:rPr>
              <a:t>www.intercomm.fr</a:t>
            </a:r>
            <a:r>
              <a:rPr lang="fr-FR" dirty="0"/>
              <a:t> *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5ECCAD-2FD4-4850-BE8E-1AF35B8C223A}"/>
              </a:ext>
            </a:extLst>
          </p:cNvPr>
          <p:cNvSpPr txBox="1"/>
          <p:nvPr/>
        </p:nvSpPr>
        <p:spPr>
          <a:xfrm>
            <a:off x="8276063" y="6490955"/>
            <a:ext cx="391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Le service sera ouvert prochainement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FF34D5-F228-4E0D-A234-D510C0B20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067" y="2302566"/>
            <a:ext cx="66389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7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A47E1-A5CC-4113-8C4A-48E15DD6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demandeur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E9A6F-14E0-4234-B9EC-8AE217A1C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2.   J’accède au tableau des interventions de ma ville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78B09D9-166A-406B-B163-1E0288B15E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066" y="2280455"/>
            <a:ext cx="10175868" cy="438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4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A47E1-A5CC-4113-8C4A-48E15DD6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Accès demandeur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E9A6F-14E0-4234-B9EC-8AE217A1C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3.   Je gère mes demandes d’intervention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F8C68D-8727-43AB-AF73-3EE0446CE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2241252"/>
            <a:ext cx="11328184" cy="4583912"/>
          </a:xfrm>
          <a:prstGeom prst="rect">
            <a:avLst/>
          </a:prstGeom>
        </p:spPr>
      </p:pic>
      <p:sp>
        <p:nvSpPr>
          <p:cNvPr id="8" name="Phylactère : pensées 7">
            <a:extLst>
              <a:ext uri="{FF2B5EF4-FFF2-40B4-BE49-F238E27FC236}">
                <a16:creationId xmlns:a16="http://schemas.microsoft.com/office/drawing/2014/main" id="{6ECB5564-ADD2-4E1D-8EC0-E61C05239D12}"/>
              </a:ext>
            </a:extLst>
          </p:cNvPr>
          <p:cNvSpPr/>
          <p:nvPr/>
        </p:nvSpPr>
        <p:spPr>
          <a:xfrm>
            <a:off x="8584541" y="1622231"/>
            <a:ext cx="2372139" cy="664243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Filtres et tris</a:t>
            </a:r>
          </a:p>
        </p:txBody>
      </p:sp>
      <p:sp>
        <p:nvSpPr>
          <p:cNvPr id="9" name="Phylactère : pensées 8">
            <a:extLst>
              <a:ext uri="{FF2B5EF4-FFF2-40B4-BE49-F238E27FC236}">
                <a16:creationId xmlns:a16="http://schemas.microsoft.com/office/drawing/2014/main" id="{A1EAB73D-D92D-4F25-BB05-9D09C73AD5DD}"/>
              </a:ext>
            </a:extLst>
          </p:cNvPr>
          <p:cNvSpPr/>
          <p:nvPr/>
        </p:nvSpPr>
        <p:spPr>
          <a:xfrm>
            <a:off x="214459" y="3021497"/>
            <a:ext cx="4899545" cy="50405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Accès au détail de l’intervention</a:t>
            </a:r>
          </a:p>
        </p:txBody>
      </p:sp>
      <p:sp>
        <p:nvSpPr>
          <p:cNvPr id="10" name="Phylactère : pensées 9">
            <a:extLst>
              <a:ext uri="{FF2B5EF4-FFF2-40B4-BE49-F238E27FC236}">
                <a16:creationId xmlns:a16="http://schemas.microsoft.com/office/drawing/2014/main" id="{B6571549-FC5F-4616-9D14-DC7920054598}"/>
              </a:ext>
            </a:extLst>
          </p:cNvPr>
          <p:cNvSpPr/>
          <p:nvPr/>
        </p:nvSpPr>
        <p:spPr>
          <a:xfrm>
            <a:off x="1957119" y="5744979"/>
            <a:ext cx="4899545" cy="50405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Saisir une demande</a:t>
            </a:r>
          </a:p>
        </p:txBody>
      </p:sp>
    </p:spTree>
    <p:extLst>
      <p:ext uri="{BB962C8B-B14F-4D97-AF65-F5344CB8AC3E}">
        <p14:creationId xmlns:p14="http://schemas.microsoft.com/office/powerpoint/2010/main" val="34758393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4854</TotalTime>
  <Words>661</Words>
  <Application>Microsoft Office PowerPoint</Application>
  <PresentationFormat>Grand écran</PresentationFormat>
  <Paragraphs>95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DATA présente</vt:lpstr>
      <vt:lpstr>Contexte</vt:lpstr>
      <vt:lpstr>Actuellement</vt:lpstr>
      <vt:lpstr>Limites de cette organisation</vt:lpstr>
      <vt:lpstr>Intercomm Voirie</vt:lpstr>
      <vt:lpstr>Travail collaboratif</vt:lpstr>
      <vt:lpstr>Accès demandeur</vt:lpstr>
      <vt:lpstr>Accès demandeur</vt:lpstr>
      <vt:lpstr>Accès demandeur</vt:lpstr>
      <vt:lpstr>Accès demandeur</vt:lpstr>
      <vt:lpstr>Accès intervenant</vt:lpstr>
      <vt:lpstr>Gestion de l’intervention sur le terrain</vt:lpstr>
      <vt:lpstr>Accès Gestionnaire</vt:lpstr>
      <vt:lpstr>Suivi des Stocks</vt:lpstr>
      <vt:lpstr>Information décisionnelle</vt:lpstr>
      <vt:lpstr>Bénéfice pour le service intercommunal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kzerkak</dc:creator>
  <cp:lastModifiedBy>kzerkak</cp:lastModifiedBy>
  <cp:revision>241</cp:revision>
  <dcterms:created xsi:type="dcterms:W3CDTF">2020-02-05T14:04:49Z</dcterms:created>
  <dcterms:modified xsi:type="dcterms:W3CDTF">2021-04-30T14:37:07Z</dcterms:modified>
</cp:coreProperties>
</file>